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3971" autoAdjust="0"/>
    <p:restoredTop sz="94660"/>
  </p:normalViewPr>
  <p:slideViewPr>
    <p:cSldViewPr>
      <p:cViewPr varScale="1">
        <p:scale>
          <a:sx n="66" d="100"/>
          <a:sy n="66" d="100"/>
        </p:scale>
        <p:origin x="-148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552F7860-A958-4523-B883-E7519FAEAF75}" type="datetimeFigureOut">
              <a:rPr lang="ar-IQ" smtClean="0"/>
              <a:t>09/02/1440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9716564-8552-4C3F-A436-B80819CB39B6}"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552F7860-A958-4523-B883-E7519FAEAF75}" type="datetimeFigureOut">
              <a:rPr lang="ar-IQ" smtClean="0"/>
              <a:t>09/02/1440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9716564-8552-4C3F-A436-B80819CB39B6}"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552F7860-A958-4523-B883-E7519FAEAF75}" type="datetimeFigureOut">
              <a:rPr lang="ar-IQ" smtClean="0"/>
              <a:t>09/02/1440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9716564-8552-4C3F-A436-B80819CB39B6}"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552F7860-A958-4523-B883-E7519FAEAF75}" type="datetimeFigureOut">
              <a:rPr lang="ar-IQ" smtClean="0"/>
              <a:t>09/02/1440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9716564-8552-4C3F-A436-B80819CB39B6}"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2F7860-A958-4523-B883-E7519FAEAF75}" type="datetimeFigureOut">
              <a:rPr lang="ar-IQ" smtClean="0"/>
              <a:t>09/02/1440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9716564-8552-4C3F-A436-B80819CB39B6}"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552F7860-A958-4523-B883-E7519FAEAF75}" type="datetimeFigureOut">
              <a:rPr lang="ar-IQ" smtClean="0"/>
              <a:t>09/02/1440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E9716564-8552-4C3F-A436-B80819CB39B6}"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552F7860-A958-4523-B883-E7519FAEAF75}" type="datetimeFigureOut">
              <a:rPr lang="ar-IQ" smtClean="0"/>
              <a:t>09/02/1440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E9716564-8552-4C3F-A436-B80819CB39B6}"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552F7860-A958-4523-B883-E7519FAEAF75}" type="datetimeFigureOut">
              <a:rPr lang="ar-IQ" smtClean="0"/>
              <a:t>09/02/1440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E9716564-8552-4C3F-A436-B80819CB39B6}"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2F7860-A958-4523-B883-E7519FAEAF75}" type="datetimeFigureOut">
              <a:rPr lang="ar-IQ" smtClean="0"/>
              <a:t>09/02/1440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E9716564-8552-4C3F-A436-B80819CB39B6}"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2F7860-A958-4523-B883-E7519FAEAF75}" type="datetimeFigureOut">
              <a:rPr lang="ar-IQ" smtClean="0"/>
              <a:t>09/02/1440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E9716564-8552-4C3F-A436-B80819CB39B6}"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2F7860-A958-4523-B883-E7519FAEAF75}" type="datetimeFigureOut">
              <a:rPr lang="ar-IQ" smtClean="0"/>
              <a:t>09/02/1440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E9716564-8552-4C3F-A436-B80819CB39B6}"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552F7860-A958-4523-B883-E7519FAEAF75}" type="datetimeFigureOut">
              <a:rPr lang="ar-IQ" smtClean="0"/>
              <a:t>09/02/1440</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E9716564-8552-4C3F-A436-B80819CB39B6}"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85795"/>
            <a:ext cx="7772400" cy="1785949"/>
          </a:xfrm>
        </p:spPr>
        <p:txBody>
          <a:bodyPr/>
          <a:lstStyle/>
          <a:p>
            <a:r>
              <a:rPr lang="ar-EG" dirty="0"/>
              <a:t>مفهوم نموذج الانحدار الخطي البسيط</a:t>
            </a:r>
            <a:endParaRPr lang="ar-IQ" dirty="0"/>
          </a:p>
        </p:txBody>
      </p:sp>
      <p:sp>
        <p:nvSpPr>
          <p:cNvPr id="3" name="Subtitle 2"/>
          <p:cNvSpPr>
            <a:spLocks noGrp="1"/>
          </p:cNvSpPr>
          <p:nvPr>
            <p:ph type="subTitle" idx="1"/>
          </p:nvPr>
        </p:nvSpPr>
        <p:spPr>
          <a:xfrm>
            <a:off x="1371600" y="2428868"/>
            <a:ext cx="6400800" cy="3786214"/>
          </a:xfrm>
        </p:spPr>
        <p:txBody>
          <a:bodyPr>
            <a:normAutofit fontScale="77500" lnSpcReduction="20000"/>
          </a:bodyPr>
          <a:lstStyle/>
          <a:p>
            <a:r>
              <a:rPr lang="ar-EG" dirty="0"/>
              <a:t>المحاضرة الأولى                                                            </a:t>
            </a:r>
            <a:endParaRPr lang="en-US" dirty="0"/>
          </a:p>
          <a:p>
            <a:pPr algn="just"/>
            <a:r>
              <a:rPr lang="ar-SA" dirty="0"/>
              <a:t>    </a:t>
            </a:r>
            <a:r>
              <a:rPr lang="en-US" dirty="0"/>
              <a:t>   </a:t>
            </a:r>
            <a:r>
              <a:rPr lang="ar-SA" dirty="0"/>
              <a:t> يعتبر الانحدار الخطي البسيط من الأساليب الإحصائية التي تستخدم في قياس العلاقة بين متغيرين على هيئة علاقة دالة، يسمى أحد المتغيرات (متغير تابع) والآخر (متغير مستقل أو مُفسِر) وهو المتسبب في تغير المتغير التابع، والانحدار الخطي كأداة للقياس لا تُحدد أي المتغيرات يكون تابع أو مستقل إنما يلجأ الباحث إلى النظرية الاقتصادية في تحديد المتغيرات، مثال ذلك: تفسير ظاهرة الاستهلاك بالدخل (مع ثبات العوامل الأخرى) فالنظرية الاقتصادية تقول إن استهلاك الفرد مرتبط بالدخل. وبالتالي فالباحث يسعى إلى إعطاء شكل للعلاقة بين المتغيرات الاقتصادية على شكل دالة:</a:t>
            </a:r>
            <a:endParaRPr lang="en-US" dirty="0"/>
          </a:p>
          <a:p>
            <a:endParaRPr lang="ar-IQ"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r>
              <a:rPr lang="ar-SA" dirty="0" smtClean="0"/>
              <a:t>حيث </a:t>
            </a:r>
            <a:r>
              <a:rPr lang="ar-SA" dirty="0"/>
              <a:t>أن: -</a:t>
            </a:r>
            <a:endParaRPr lang="en-US" dirty="0"/>
          </a:p>
          <a:p>
            <a:r>
              <a:rPr lang="en-US" dirty="0"/>
              <a:t>Y </a:t>
            </a:r>
            <a:r>
              <a:rPr lang="ar-SA" dirty="0"/>
              <a:t>: يمثل المتغير التابع (الاستهلاك)</a:t>
            </a:r>
            <a:endParaRPr lang="en-US" dirty="0"/>
          </a:p>
          <a:p>
            <a:r>
              <a:rPr lang="en-US" dirty="0"/>
              <a:t>X </a:t>
            </a:r>
            <a:r>
              <a:rPr lang="ar-SA" dirty="0"/>
              <a:t>: يمثل المتغير المستقل (الدخل) </a:t>
            </a:r>
            <a:endParaRPr lang="en-US" dirty="0"/>
          </a:p>
          <a:p>
            <a:r>
              <a:rPr lang="ar-SA" dirty="0"/>
              <a:t> </a:t>
            </a:r>
            <a:r>
              <a:rPr lang="en-US" dirty="0"/>
              <a:t>F </a:t>
            </a:r>
            <a:r>
              <a:rPr lang="ar-SA" dirty="0"/>
              <a:t>: الدالة.</a:t>
            </a:r>
            <a:endParaRPr lang="en-US" dirty="0"/>
          </a:p>
          <a:p>
            <a:r>
              <a:rPr lang="ar-IQ" dirty="0"/>
              <a:t>        </a:t>
            </a:r>
            <a:r>
              <a:rPr lang="ar-SA" dirty="0"/>
              <a:t>يمكن أن تأخذ الدالة أشكالا مختلفة قد تكون خطية، لوغاريتمية، أو أسية ... الخ، وغالبا ما يمكن تحويل أي نموذج إلى النموذج الخطي. ومن جانب اخر فان نماذج الانحدار يمكن تقسيمها الى عدة انواع، فهنالك الانحدار الخطي والانحدار الغير الخطي والانحدار البسيط والمتعدد. وتتحدد درجة الخطية على اساس درجة العلاقة المراد قياسها ففي حالة الانحدار الخطي تكون المعادلة الممثلة للعلاقة من الدرجة الاولى، وفي حالة الانحدار الغير الخطي تكون المعادلة الممثلة للعلاقة من الدرجة غير الاولى. اما عن صفتي بسيط ومتعدد فانهما يتحددان بعدد المتغيرات التفسيرية (المستقلة) التي تحتوي عليها معادلة الانحدار، فالانحدار البسيط يقيس العلاقة بين متغيرين أحدهما مستقل والاخر تابع. اما الانحدار المتعدد فهو يقيس العلاقة بين المتغير التابع وأكثر من متغير مستقل.</a:t>
            </a:r>
            <a:endParaRPr lang="en-US" dirty="0"/>
          </a:p>
          <a:p>
            <a:endParaRPr lang="ar-IQ" dirty="0"/>
          </a:p>
        </p:txBody>
      </p:sp>
      <p:sp>
        <p:nvSpPr>
          <p:cNvPr id="4" name="Title 3"/>
          <p:cNvSpPr>
            <a:spLocks noGrp="1"/>
          </p:cNvSpPr>
          <p:nvPr>
            <p:ph type="title"/>
          </p:nvPr>
        </p:nvSpPr>
        <p:spPr/>
        <p:txBody>
          <a:bodyPr>
            <a:normAutofit fontScale="90000"/>
          </a:bodyPr>
          <a:lstStyle/>
          <a:p>
            <a:pPr algn="l"/>
            <a:r>
              <a:rPr lang="ar-IQ" sz="2200" dirty="0" smtClean="0"/>
              <a:t/>
            </a:r>
            <a:br>
              <a:rPr lang="ar-IQ" sz="2200" dirty="0" smtClean="0"/>
            </a:br>
            <a:r>
              <a:rPr lang="ar-IQ" sz="2200" dirty="0" smtClean="0"/>
              <a:t>(</a:t>
            </a:r>
            <a:r>
              <a:rPr lang="en-US" sz="2200" dirty="0" smtClean="0"/>
              <a:t>Y=F(X</a:t>
            </a:r>
            <a:r>
              <a:rPr lang="en-US" dirty="0" smtClean="0"/>
              <a:t/>
            </a:r>
            <a:br>
              <a:rPr lang="en-US" dirty="0" smtClean="0"/>
            </a:br>
            <a:r>
              <a:rPr lang="en-US" sz="2000" dirty="0" smtClean="0"/>
              <a:t/>
            </a:r>
            <a:br>
              <a:rPr lang="en-US" sz="2000" dirty="0" smtClean="0"/>
            </a:br>
            <a:endParaRPr lang="ar-IQ"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a:t>توصيف النموذج </a:t>
            </a:r>
            <a:r>
              <a:rPr lang="en-US" dirty="0"/>
              <a:t>Model specification</a:t>
            </a:r>
            <a:r>
              <a:rPr lang="ar-SA" dirty="0"/>
              <a:t> </a:t>
            </a:r>
            <a:endParaRPr lang="ar-IQ" dirty="0"/>
          </a:p>
        </p:txBody>
      </p:sp>
      <p:sp>
        <p:nvSpPr>
          <p:cNvPr id="3" name="Content Placeholder 2"/>
          <p:cNvSpPr>
            <a:spLocks noGrp="1"/>
          </p:cNvSpPr>
          <p:nvPr>
            <p:ph idx="1"/>
          </p:nvPr>
        </p:nvSpPr>
        <p:spPr/>
        <p:txBody>
          <a:bodyPr>
            <a:normAutofit fontScale="92500" lnSpcReduction="10000"/>
          </a:bodyPr>
          <a:lstStyle/>
          <a:p>
            <a:r>
              <a:rPr lang="ar-SA" dirty="0"/>
              <a:t> تتمثل المرحلة الأولى من مراحل البحث في القياس الاقتصادي في توصيف النموذج محل الدراسة، وذلك من خلال التعبير عن العلاقات الاقتصادية المصاغة لفظيا في صورة رياضية حتى يمكن تقدير معالمها باستخدام طرق قياسية مختلفة.</a:t>
            </a:r>
            <a:endParaRPr lang="en-US" dirty="0"/>
          </a:p>
          <a:p>
            <a:r>
              <a:rPr lang="ar-SA" dirty="0"/>
              <a:t>ويعتمد الباحث في توصيفه للنموذج على ما يلي:</a:t>
            </a:r>
            <a:endParaRPr lang="en-US" dirty="0"/>
          </a:p>
          <a:p>
            <a:pPr lvl="0"/>
            <a:r>
              <a:rPr lang="ar-SA" dirty="0"/>
              <a:t>مقترحات النظرية الاقتصادية</a:t>
            </a:r>
            <a:endParaRPr lang="en-US" dirty="0"/>
          </a:p>
          <a:p>
            <a:pPr lvl="0"/>
            <a:r>
              <a:rPr lang="ar-SA" dirty="0"/>
              <a:t>اثباتات الدراسات التطبيقية التي تناولت المجال الذي يبحث فيه الباحث بوجه عام.</a:t>
            </a:r>
            <a:endParaRPr lang="en-US" dirty="0"/>
          </a:p>
          <a:p>
            <a:pPr lvl="0"/>
            <a:r>
              <a:rPr lang="ar-SA" dirty="0"/>
              <a:t>المتوفر من بيانات حول الظاهرة محل الدراسة بوجه خاص</a:t>
            </a:r>
            <a:endParaRPr lang="ar-IQ"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ar-SA" sz="2400" dirty="0"/>
              <a:t>وتنطوي هذه المرحلة على ما يلي:</a:t>
            </a:r>
            <a:r>
              <a:rPr lang="en-US" sz="2400" dirty="0"/>
              <a:t/>
            </a:r>
            <a:br>
              <a:rPr lang="en-US" sz="2400" dirty="0"/>
            </a:br>
            <a:r>
              <a:rPr lang="ar-SA" sz="2400" dirty="0"/>
              <a:t>أولاً:  اختيار متغيرات النموذج</a:t>
            </a:r>
            <a:endParaRPr lang="ar-IQ" sz="2400" dirty="0"/>
          </a:p>
        </p:txBody>
      </p:sp>
      <p:sp>
        <p:nvSpPr>
          <p:cNvPr id="3" name="Content Placeholder 2"/>
          <p:cNvSpPr>
            <a:spLocks noGrp="1"/>
          </p:cNvSpPr>
          <p:nvPr>
            <p:ph idx="1"/>
          </p:nvPr>
        </p:nvSpPr>
        <p:spPr/>
        <p:txBody>
          <a:bodyPr>
            <a:normAutofit fontScale="85000" lnSpcReduction="20000"/>
          </a:bodyPr>
          <a:lstStyle/>
          <a:p>
            <a:r>
              <a:rPr lang="ar-SA" dirty="0"/>
              <a:t>سوف نفترض ان الهدف هو دراسة علاقة واحدة بين متغير تابع (</a:t>
            </a:r>
            <a:r>
              <a:rPr lang="en-US" dirty="0"/>
              <a:t>Y</a:t>
            </a:r>
            <a:r>
              <a:rPr lang="ar-SA" dirty="0"/>
              <a:t>) </a:t>
            </a:r>
            <a:r>
              <a:rPr lang="en-US" dirty="0"/>
              <a:t>Dependent variable </a:t>
            </a:r>
            <a:r>
              <a:rPr lang="ar-SA" dirty="0"/>
              <a:t> ومتغير مستقل (</a:t>
            </a:r>
            <a:r>
              <a:rPr lang="en-US" dirty="0"/>
              <a:t>X</a:t>
            </a:r>
            <a:r>
              <a:rPr lang="ar-SA" dirty="0"/>
              <a:t>) </a:t>
            </a:r>
            <a:r>
              <a:rPr lang="en-US" dirty="0"/>
              <a:t>Independent variable </a:t>
            </a:r>
            <a:r>
              <a:rPr lang="ar-SA" dirty="0"/>
              <a:t>. ويوجد هنالك العديد من الأمثلة التي يمكن تطبيق نموذج الانحدار الخطي البسيط عليها نذكر منها:</a:t>
            </a:r>
            <a:endParaRPr lang="en-US" dirty="0"/>
          </a:p>
          <a:p>
            <a:r>
              <a:rPr lang="ar-SA" dirty="0"/>
              <a:t>نموذج دالة الاستهلاك: -</a:t>
            </a:r>
            <a:endParaRPr lang="en-US" dirty="0"/>
          </a:p>
          <a:p>
            <a:r>
              <a:rPr lang="ar-SA" dirty="0"/>
              <a:t>         يوضح الشكل (</a:t>
            </a:r>
            <a:r>
              <a:rPr lang="en-US" dirty="0"/>
              <a:t>1</a:t>
            </a:r>
            <a:r>
              <a:rPr lang="ar-SA" dirty="0"/>
              <a:t>) نموذج لدالة الاستهلاك، ويلاحظ بان α تمثل الحد الادنى للإنفاق الاستهلاكي الذي لابد ان يقوم به المجتمع في الفترة القصيرة حتى إذا انخفض الدخل المتاح الى الصفر. ويسمى بحد كفاف المجتمع. اما بالنسبة الى β فهي تمثل الميل الحدي للاستهلاك الذي يجب ان يكون بين الواحد والصفر. وهي تشير الى مقدار التغير في المتغير التابع (الاستهلاك) نتيجة لتغير المتغير المستقل (الدخل) بوحدة واحدة ويمكن التعبير عنها رياضيا وذلك من خلال الصيغة التالية: -</a:t>
            </a:r>
            <a:endParaRPr lang="en-US" dirty="0"/>
          </a:p>
          <a:p>
            <a:endParaRPr lang="ar-IQ"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dirty="0"/>
              <a:t/>
            </a:r>
            <a:br>
              <a:rPr lang="ar-SA" dirty="0"/>
            </a:br>
            <a:r>
              <a:rPr lang="ar-SA" dirty="0"/>
              <a:t> </a:t>
            </a:r>
            <a:r>
              <a:rPr lang="en-US" dirty="0"/>
              <a:t/>
            </a:r>
            <a:br>
              <a:rPr lang="en-US" dirty="0"/>
            </a:br>
            <a:r>
              <a:rPr lang="en-US" dirty="0"/>
              <a:t/>
            </a:r>
            <a:br>
              <a:rPr lang="en-US" dirty="0"/>
            </a:br>
            <a:r>
              <a:rPr lang="ar-SA" dirty="0"/>
              <a:t>	</a:t>
            </a:r>
            <a:r>
              <a:rPr lang="en-US" dirty="0"/>
              <a:t> </a:t>
            </a:r>
            <a:r>
              <a:rPr lang="ar-SA" dirty="0"/>
              <a:t>		</a:t>
            </a:r>
            <a:r>
              <a:rPr lang="en-US" dirty="0"/>
              <a:t>  </a:t>
            </a:r>
            <a:r>
              <a:rPr lang="ar-SA" dirty="0"/>
              <a:t>	</a:t>
            </a:r>
            <a:r>
              <a:rPr lang="en-US" dirty="0"/>
              <a:t/>
            </a:r>
            <a:br>
              <a:rPr lang="en-US" dirty="0"/>
            </a:br>
            <a:r>
              <a:rPr lang="en-US" dirty="0"/>
              <a:t> </a:t>
            </a:r>
            <a:br>
              <a:rPr lang="en-US" dirty="0"/>
            </a:br>
            <a:r>
              <a:rPr lang="ar-IQ" sz="2000" dirty="0" smtClean="0"/>
              <a:t>هو التغير في قيمة </a:t>
            </a:r>
            <a:r>
              <a:rPr lang="en-US" sz="2000" dirty="0" smtClean="0"/>
              <a:t>y </a:t>
            </a:r>
            <a:r>
              <a:rPr lang="ar-SA" sz="2000" dirty="0" smtClean="0"/>
              <a:t>  </a:t>
            </a:r>
            <a:r>
              <a:rPr lang="ar-IQ" sz="2000" dirty="0" smtClean="0"/>
              <a:t>عند تغير وحدة واحدة في </a:t>
            </a:r>
            <a:r>
              <a:rPr lang="en-US" sz="2000" dirty="0" smtClean="0"/>
              <a:t>x</a:t>
            </a:r>
            <a:r>
              <a:rPr lang="ar-SA" sz="2000" dirty="0" smtClean="0"/>
              <a:t>                                                                                                 </a:t>
            </a:r>
            <a:r>
              <a:rPr lang="en-US" dirty="0"/>
              <a:t/>
            </a:r>
            <a:br>
              <a:rPr lang="en-US" dirty="0"/>
            </a:br>
            <a:r>
              <a:rPr lang="ar-SA" dirty="0"/>
              <a:t> </a:t>
            </a:r>
            <a:r>
              <a:rPr lang="en-US" dirty="0"/>
              <a:t/>
            </a:r>
            <a:br>
              <a:rPr lang="en-US" dirty="0"/>
            </a:br>
            <a:r>
              <a:rPr lang="ar-SA" sz="3100" dirty="0"/>
              <a:t>واما بالنسبة للميل المتوسط للاستهلاك، فانه يتم قياسه باستخدام المعامل المتوسط والذي يأخذ الصيغة التالية: -</a:t>
            </a:r>
            <a:r>
              <a:rPr lang="en-US" sz="3100" dirty="0"/>
              <a:t/>
            </a:r>
            <a:br>
              <a:rPr lang="en-US" sz="3100" dirty="0"/>
            </a:br>
            <a:r>
              <a:rPr lang="ar-SA" sz="3100" dirty="0"/>
              <a:t>المعامل المتوسط =</a:t>
            </a:r>
            <a:r>
              <a:rPr lang="en-US" sz="3100" dirty="0"/>
              <a:t/>
            </a:r>
            <a:br>
              <a:rPr lang="en-US" sz="3100" dirty="0"/>
            </a:br>
            <a:r>
              <a:rPr lang="ar-SA" sz="3100" dirty="0"/>
              <a:t>ويلاحظ ان المعامل المتوسط يمكن قياسه عند أي نقطة على خط الانحدار وذلك بميل الخط الواصل من هذه النقطة الى نقطة الاصل</a:t>
            </a:r>
            <a:r>
              <a:rPr lang="en-US" sz="3100" dirty="0" smtClean="0"/>
              <a:t/>
            </a:r>
            <a:br>
              <a:rPr lang="en-US" sz="3100" dirty="0" smtClean="0"/>
            </a:br>
            <a:r>
              <a:rPr lang="ar-IQ" dirty="0"/>
              <a:t>                     </a:t>
            </a:r>
            <a:r>
              <a:rPr lang="en-US" dirty="0"/>
              <a:t/>
            </a:r>
            <a:br>
              <a:rPr lang="en-US" dirty="0"/>
            </a:br>
            <a:r>
              <a:rPr lang="ar-SA" dirty="0"/>
              <a:t>	</a:t>
            </a:r>
            <a:endParaRPr lang="ar-IQ"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829576" cy="1368412"/>
          </a:xfrm>
        </p:spPr>
        <p:txBody>
          <a:bodyPr>
            <a:normAutofit fontScale="90000"/>
          </a:bodyPr>
          <a:lstStyle/>
          <a:p>
            <a:pPr algn="r"/>
            <a:r>
              <a:rPr lang="ar-SA" sz="1800" b="1" dirty="0"/>
              <a:t>المعامل الحدي والمعامل المتوسط لدالة الاستهلاك</a:t>
            </a:r>
            <a:r>
              <a:rPr lang="en-US" sz="1800" dirty="0"/>
              <a:t/>
            </a:r>
            <a:br>
              <a:rPr lang="en-US" sz="1800" dirty="0"/>
            </a:br>
            <a:r>
              <a:rPr lang="ar-SA" sz="1800" dirty="0"/>
              <a:t>كما يلاحظ بان هنالك علاقة اقتصادية تربط بين الميل الحدي والميل المتوسط وتسمى بمرونة المتغير التابع للمتغير المستقل حيث تأخذ الصيغة التالية: -</a:t>
            </a:r>
            <a:r>
              <a:rPr lang="en-US" sz="1800" dirty="0"/>
              <a:t/>
            </a:r>
            <a:br>
              <a:rPr lang="en-US" sz="1800" dirty="0"/>
            </a:br>
            <a:r>
              <a:rPr lang="ar-SA" sz="1800" dirty="0"/>
              <a:t>                                  الميل الحدي للاستهلاك</a:t>
            </a:r>
            <a:r>
              <a:rPr lang="en-US" sz="1800" dirty="0"/>
              <a:t/>
            </a:r>
            <a:br>
              <a:rPr lang="en-US" sz="1800" dirty="0"/>
            </a:br>
            <a:r>
              <a:rPr lang="ar-SA" sz="1800" dirty="0"/>
              <a:t>مرونة الاستهلاك للدخل = </a:t>
            </a:r>
            <a:r>
              <a:rPr lang="en-US" sz="1800" dirty="0"/>
              <a:t/>
            </a:r>
            <a:br>
              <a:rPr lang="en-US" sz="1800" dirty="0"/>
            </a:br>
            <a:r>
              <a:rPr lang="ar-SA" sz="1800" dirty="0"/>
              <a:t>                                  الميل المتوسط للاستهلاك</a:t>
            </a:r>
            <a:endParaRPr lang="ar-IQ" sz="1800" dirty="0"/>
          </a:p>
        </p:txBody>
      </p:sp>
      <p:sp>
        <p:nvSpPr>
          <p:cNvPr id="3" name="Content Placeholder 2"/>
          <p:cNvSpPr>
            <a:spLocks noGrp="1"/>
          </p:cNvSpPr>
          <p:nvPr>
            <p:ph idx="1"/>
          </p:nvPr>
        </p:nvSpPr>
        <p:spPr>
          <a:xfrm>
            <a:off x="457200" y="2143116"/>
            <a:ext cx="8229600" cy="3983047"/>
          </a:xfrm>
        </p:spPr>
        <p:txBody>
          <a:bodyPr/>
          <a:lstStyle/>
          <a:p>
            <a:r>
              <a:rPr lang="ar-SA" dirty="0"/>
              <a:t>ثانياً: تحديد الصيغة الرياضية للعلاقة</a:t>
            </a:r>
            <a:endParaRPr lang="en-US" dirty="0"/>
          </a:p>
          <a:p>
            <a:r>
              <a:rPr lang="ar-SA" dirty="0"/>
              <a:t>         تتعدد الصيغ الرياضية التي يمكن ان تعبر عن علاقة ما، ويمكن تحويل اغلب هذه الصيغ الى صيغة خطية، لان تلك الصيغة تعبر عن ابسط أنواع العلاقات. لذا فسوف نفترض ان العلاقة بين المتغير التابع </a:t>
            </a:r>
            <a:r>
              <a:rPr lang="en-US" dirty="0"/>
              <a:t>Y</a:t>
            </a:r>
            <a:r>
              <a:rPr lang="ar-SA" dirty="0"/>
              <a:t> والمتغير المستقل </a:t>
            </a:r>
            <a:r>
              <a:rPr lang="en-US" dirty="0"/>
              <a:t>X</a:t>
            </a:r>
            <a:r>
              <a:rPr lang="ar-SA" dirty="0"/>
              <a:t> هي علاقة خطية تأخذ الشكل التالي:</a:t>
            </a:r>
            <a:endParaRPr lang="en-US" dirty="0"/>
          </a:p>
          <a:p>
            <a:r>
              <a:rPr lang="en-US" dirty="0"/>
              <a:t>Y=B</a:t>
            </a:r>
            <a:r>
              <a:rPr lang="en-US" baseline="-25000" dirty="0"/>
              <a:t>0</a:t>
            </a:r>
            <a:r>
              <a:rPr lang="en-US" dirty="0"/>
              <a:t>+B</a:t>
            </a:r>
            <a:r>
              <a:rPr lang="en-US" baseline="-25000" dirty="0"/>
              <a:t>1</a:t>
            </a:r>
            <a:r>
              <a:rPr lang="en-US" dirty="0"/>
              <a:t>X                              -------------- (1)</a:t>
            </a:r>
            <a:endParaRPr lang="ar-IQ"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ar-EG" sz="1800" dirty="0"/>
              <a:t>حيث أن:</a:t>
            </a:r>
            <a:r>
              <a:rPr lang="en-US" sz="2000" dirty="0"/>
              <a:t/>
            </a:r>
            <a:br>
              <a:rPr lang="en-US" sz="2000" dirty="0"/>
            </a:br>
            <a:r>
              <a:rPr lang="en-US" sz="2000" dirty="0" smtClean="0"/>
              <a:t>y</a:t>
            </a:r>
            <a:r>
              <a:rPr lang="ar-EG" sz="2000" dirty="0" smtClean="0"/>
              <a:t>هو </a:t>
            </a:r>
            <a:r>
              <a:rPr lang="ar-EG" sz="2000" dirty="0"/>
              <a:t>المتغير التابع (الذي يتأثر)</a:t>
            </a:r>
            <a:r>
              <a:rPr lang="en-US" sz="2000" dirty="0"/>
              <a:t/>
            </a:r>
            <a:br>
              <a:rPr lang="en-US" sz="2000" dirty="0"/>
            </a:br>
            <a:r>
              <a:rPr lang="en-US" sz="2000" dirty="0" smtClean="0"/>
              <a:t>x</a:t>
            </a:r>
            <a:r>
              <a:rPr lang="ar-EG" sz="2000" dirty="0" smtClean="0"/>
              <a:t>هو </a:t>
            </a:r>
            <a:r>
              <a:rPr lang="ar-EG" sz="2000" dirty="0"/>
              <a:t>المتغير المستقل (الذي يؤثر)</a:t>
            </a:r>
            <a:r>
              <a:rPr lang="en-US" sz="2000" dirty="0"/>
              <a:t/>
            </a:r>
            <a:br>
              <a:rPr lang="en-US" sz="2000" dirty="0"/>
            </a:br>
            <a:endParaRPr lang="ar-IQ" sz="2000" dirty="0"/>
          </a:p>
        </p:txBody>
      </p:sp>
      <p:sp>
        <p:nvSpPr>
          <p:cNvPr id="3" name="Content Placeholder 2"/>
          <p:cNvSpPr>
            <a:spLocks noGrp="1"/>
          </p:cNvSpPr>
          <p:nvPr>
            <p:ph idx="1"/>
          </p:nvPr>
        </p:nvSpPr>
        <p:spPr/>
        <p:txBody>
          <a:bodyPr/>
          <a:lstStyle/>
          <a:p>
            <a:pPr rtl="0"/>
            <a:endParaRPr lang="en-US" dirty="0"/>
          </a:p>
          <a:p>
            <a:r>
              <a:rPr lang="en-US" dirty="0" smtClean="0"/>
              <a:t>BO</a:t>
            </a:r>
            <a:r>
              <a:rPr lang="ar-EG" dirty="0" smtClean="0"/>
              <a:t>هو </a:t>
            </a:r>
            <a:r>
              <a:rPr lang="ar-EG" dirty="0"/>
              <a:t>الجزء المقطوع من المحور الرأسي ، وهو يعكس قيمة المتغير التابع في حالة انعدام قيمة المتغير المستقل</a:t>
            </a:r>
            <a:r>
              <a:rPr lang="en-US" b="1" dirty="0"/>
              <a:t> </a:t>
            </a:r>
            <a:r>
              <a:rPr lang="ar-EG" dirty="0"/>
              <a:t>، أي في حالة </a:t>
            </a:r>
            <a:endParaRPr lang="en-US" dirty="0"/>
          </a:p>
          <a:p>
            <a:r>
              <a:rPr lang="en-US" dirty="0" smtClean="0"/>
              <a:t>B1</a:t>
            </a:r>
            <a:r>
              <a:rPr lang="ar-EG" dirty="0" smtClean="0"/>
              <a:t>ميل </a:t>
            </a:r>
            <a:r>
              <a:rPr lang="ar-EG" dirty="0"/>
              <a:t>الخط المستقيم ، ويعكس مقدار التغير في  إذا تغيرت  بوحدة واحدة</a:t>
            </a:r>
            <a:endParaRPr lang="ar-IQ"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SA" dirty="0"/>
              <a:t>ثالثاً: تحديد شكل النموذج</a:t>
            </a:r>
            <a:endParaRPr lang="ar-IQ" dirty="0"/>
          </a:p>
        </p:txBody>
      </p:sp>
      <p:sp>
        <p:nvSpPr>
          <p:cNvPr id="3" name="Content Placeholder 2"/>
          <p:cNvSpPr>
            <a:spLocks noGrp="1"/>
          </p:cNvSpPr>
          <p:nvPr>
            <p:ph idx="1"/>
          </p:nvPr>
        </p:nvSpPr>
        <p:spPr/>
        <p:txBody>
          <a:bodyPr/>
          <a:lstStyle/>
          <a:p>
            <a:r>
              <a:rPr lang="ar-SA" dirty="0"/>
              <a:t> سوف نفترض دراسة نموذج يحتوي على معادلة واحدة تربط بين متغيرين أحدهما تابع والأخر مستقل، وذلك بناء على ما افترضناه في الخطوتين السابقتين ويسمى عندئذ بالنموذج الخطي البسيط.</a:t>
            </a:r>
            <a:endParaRPr lang="en-US" dirty="0"/>
          </a:p>
          <a:p>
            <a:r>
              <a:rPr lang="ar-SA" dirty="0"/>
              <a:t> </a:t>
            </a:r>
            <a:endParaRPr lang="en-US" dirty="0"/>
          </a:p>
          <a:p>
            <a:r>
              <a:rPr lang="ar-SA"/>
              <a:t> </a:t>
            </a:r>
            <a:endParaRPr lang="ar-IQ"/>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TotalTime>
  <Words>616</Words>
  <Application>Microsoft Office PowerPoint</Application>
  <PresentationFormat>On-screen Show (4:3)</PresentationFormat>
  <Paragraphs>32</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مفهوم نموذج الانحدار الخطي البسيط</vt:lpstr>
      <vt:lpstr> (Y=F(X  </vt:lpstr>
      <vt:lpstr>توصيف النموذج Model specification </vt:lpstr>
      <vt:lpstr>وتنطوي هذه المرحلة على ما يلي: أولاً:  اختيار متغيرات النموذج</vt:lpstr>
      <vt:lpstr>              هو التغير في قيمة y   عند تغير وحدة واحدة في x                                                                                                    واما بالنسبة للميل المتوسط للاستهلاك، فانه يتم قياسه باستخدام المعامل المتوسط والذي يأخذ الصيغة التالية: - المعامل المتوسط = ويلاحظ ان المعامل المتوسط يمكن قياسه عند أي نقطة على خط الانحدار وذلك بميل الخط الواصل من هذه النقطة الى نقطة الاصل                        </vt:lpstr>
      <vt:lpstr>المعامل الحدي والمعامل المتوسط لدالة الاستهلاك كما يلاحظ بان هنالك علاقة اقتصادية تربط بين الميل الحدي والميل المتوسط وتسمى بمرونة المتغير التابع للمتغير المستقل حيث تأخذ الصيغة التالية: -                                   الميل الحدي للاستهلاك مرونة الاستهلاك للدخل =                                    الميل المتوسط للاستهلاك</vt:lpstr>
      <vt:lpstr>حيث أن: yهو المتغير التابع (الذي يتأثر) xهو المتغير المستقل (الذي يؤثر) </vt:lpstr>
      <vt:lpstr>ثالثاً: تحديد شكل النموذج</vt:lpstr>
    </vt:vector>
  </TitlesOfParts>
  <Company>By DR.Ahmed Saker 2o1O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مفهوم نموذج الانحدار الخطي البسيط</dc:title>
  <dc:creator>casper</dc:creator>
  <cp:lastModifiedBy>casper</cp:lastModifiedBy>
  <cp:revision>3</cp:revision>
  <dcterms:created xsi:type="dcterms:W3CDTF">2018-10-19T16:55:28Z</dcterms:created>
  <dcterms:modified xsi:type="dcterms:W3CDTF">2018-10-19T17:15:57Z</dcterms:modified>
</cp:coreProperties>
</file>